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3" r:id="rId4"/>
    <p:sldId id="287" r:id="rId5"/>
    <p:sldId id="286" r:id="rId6"/>
    <p:sldId id="289" r:id="rId7"/>
    <p:sldId id="290" r:id="rId8"/>
    <p:sldId id="269" r:id="rId9"/>
    <p:sldId id="291" r:id="rId10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E58A49-CEF0-4B7F-BF0F-A61FB6DCD402}">
  <a:tblStyle styleId="{F9E58A49-CEF0-4B7F-BF0F-A61FB6DCD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ср 29.07.20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0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44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7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2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43219" y="1419585"/>
            <a:ext cx="4384393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700" dirty="0" smtClean="0"/>
              <a:t>Система персонифицированного финансирования дополнительного образования </a:t>
            </a:r>
            <a:br>
              <a:rPr lang="ru-RU" sz="2700" dirty="0" smtClean="0"/>
            </a:br>
            <a:endParaRPr lang="ru-RU" sz="2700" dirty="0"/>
          </a:p>
        </p:txBody>
      </p:sp>
      <p:grpSp>
        <p:nvGrpSpPr>
          <p:cNvPr id="92" name="Google Shape;92;p15"/>
          <p:cNvGrpSpPr/>
          <p:nvPr/>
        </p:nvGrpSpPr>
        <p:grpSpPr>
          <a:xfrm>
            <a:off x="3768713" y="833944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-284850"/>
            <a:ext cx="4105525" cy="205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853851" y="1372437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бесплатного дополнительного образования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тем программам, которые для них интересны, востребованы, значимы и </a:t>
            </a:r>
            <a:r>
              <a:rPr lang="ru-RU" sz="1400" dirty="0" smtClean="0">
                <a:solidFill>
                  <a:schemeClr val="tx1"/>
                </a:solidFill>
              </a:rPr>
              <a:t>современны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61208" y="1290155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так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29140" y="1371338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Единовременное получение сертификата дополнительного образования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на каждого ребенка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 5 до 18 лет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216023" y="787920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5" y="2282476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238082" y="787920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555109" y="1045265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492088" y="1079805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5034829" y="818061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066760" y="1024895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29626" y="571671"/>
            <a:ext cx="3398264" cy="4398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</a:rPr>
              <a:t>Получить </a:t>
            </a:r>
            <a:r>
              <a:rPr lang="ru-RU" sz="1600" b="1" dirty="0">
                <a:solidFill>
                  <a:schemeClr val="tx1"/>
                </a:solidFill>
              </a:rPr>
              <a:t>сертификат </a:t>
            </a:r>
            <a:r>
              <a:rPr lang="ru-RU" sz="1600" b="1" dirty="0" smtClean="0">
                <a:solidFill>
                  <a:schemeClr val="tx1"/>
                </a:solidFill>
              </a:rPr>
              <a:t>ДО:</a:t>
            </a:r>
          </a:p>
          <a:p>
            <a:pPr marL="13970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Куда, к кому, когда можно обращаться: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Комитет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образованию, культуре, спорту и делам молодежи администрации КГО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 smtClean="0">
                <a:solidFill>
                  <a:schemeClr val="tx1"/>
                </a:solidFill>
              </a:rPr>
              <a:t>муниципальные </a:t>
            </a:r>
            <a:r>
              <a:rPr lang="ru-RU" dirty="0">
                <a:solidFill>
                  <a:schemeClr val="tx1"/>
                </a:solidFill>
              </a:rPr>
              <a:t>учреждения дополнительного образования, </a:t>
            </a:r>
            <a:endParaRPr lang="ru-RU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 smtClean="0">
                <a:solidFill>
                  <a:schemeClr val="tx1"/>
                </a:solidFill>
              </a:rPr>
              <a:t>через </a:t>
            </a:r>
            <a:r>
              <a:rPr lang="ru-RU" dirty="0">
                <a:solidFill>
                  <a:schemeClr val="tx1"/>
                </a:solidFill>
              </a:rPr>
              <a:t>сайт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>
                <a:solidFill>
                  <a:schemeClr val="tx1"/>
                </a:solidFill>
              </a:rPr>
              <a:t>дня </a:t>
            </a:r>
            <a:r>
              <a:rPr lang="ru-RU" dirty="0">
                <a:solidFill>
                  <a:schemeClr val="tx1"/>
                </a:solidFill>
              </a:rPr>
              <a:t>– проверка заявления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документов </a:t>
            </a:r>
            <a:r>
              <a:rPr lang="ru-RU" dirty="0">
                <a:solidFill>
                  <a:schemeClr val="tx1"/>
                </a:solidFill>
              </a:rPr>
              <a:t>+ </a:t>
            </a:r>
            <a:r>
              <a:rPr lang="ru-RU" b="1" dirty="0">
                <a:solidFill>
                  <a:schemeClr val="tx1"/>
                </a:solidFill>
              </a:rPr>
              <a:t>1 день </a:t>
            </a:r>
            <a:r>
              <a:rPr lang="ru-RU" dirty="0">
                <a:solidFill>
                  <a:schemeClr val="tx1"/>
                </a:solidFill>
              </a:rPr>
              <a:t>– создание записи в реестре СДО с указанием </a:t>
            </a:r>
            <a:r>
              <a:rPr lang="ru-RU" b="1" dirty="0">
                <a:solidFill>
                  <a:schemeClr val="tx1"/>
                </a:solidFill>
              </a:rPr>
              <a:t>№ сертификата из 10 цифр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    Формирование </a:t>
            </a:r>
            <a:r>
              <a:rPr lang="ru-RU" dirty="0">
                <a:solidFill>
                  <a:schemeClr val="tx1"/>
                </a:solidFill>
              </a:rPr>
              <a:t>личного кабинета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портале </a:t>
            </a:r>
            <a:r>
              <a:rPr lang="ru-RU" dirty="0" smtClean="0">
                <a:solidFill>
                  <a:schemeClr val="tx1"/>
                </a:solidFill>
              </a:rPr>
              <a:t>ПФДО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6250554" y="248981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7501178" y="2482909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466901" y="262684"/>
            <a:ext cx="2089883" cy="1995774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Получить сертификат ДО</a:t>
            </a:r>
            <a:endParaRPr sz="16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6" name="Google Shape;156;p22"/>
          <p:cNvCxnSpPr/>
          <p:nvPr/>
        </p:nvCxnSpPr>
        <p:spPr>
          <a:xfrm>
            <a:off x="7773931" y="2082050"/>
            <a:ext cx="365458" cy="676281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cxnSp>
        <p:nvCxnSpPr>
          <p:cNvPr id="19" name="Google Shape;156;p22"/>
          <p:cNvCxnSpPr/>
          <p:nvPr/>
        </p:nvCxnSpPr>
        <p:spPr>
          <a:xfrm flipH="1">
            <a:off x="7097494" y="2087452"/>
            <a:ext cx="341932" cy="670879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grpSp>
        <p:nvGrpSpPr>
          <p:cNvPr id="26" name="Google Shape;526;p43"/>
          <p:cNvGrpSpPr/>
          <p:nvPr/>
        </p:nvGrpSpPr>
        <p:grpSpPr>
          <a:xfrm>
            <a:off x="2729626" y="334063"/>
            <a:ext cx="520424" cy="604479"/>
            <a:chOff x="4630125" y="278900"/>
            <a:chExt cx="400675" cy="456675"/>
          </a:xfrm>
        </p:grpSpPr>
        <p:sp>
          <p:nvSpPr>
            <p:cNvPr id="27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4773" r="6235"/>
          <a:stretch/>
        </p:blipFill>
        <p:spPr>
          <a:xfrm>
            <a:off x="412393" y="2279743"/>
            <a:ext cx="1780313" cy="25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367367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800" b="1" dirty="0">
                <a:solidFill>
                  <a:schemeClr val="tx1"/>
                </a:solidFill>
              </a:rPr>
              <a:t>Получить сертификат ДО: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29626" y="1208469"/>
            <a:ext cx="270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 Вас есть доступ в </a:t>
            </a:r>
            <a:r>
              <a:rPr lang="ru-RU" sz="1200" dirty="0" smtClean="0"/>
              <a:t>Интернет</a:t>
            </a:r>
          </a:p>
          <a:p>
            <a:pPr algn="ctr"/>
            <a:r>
              <a:rPr lang="ru-RU" sz="1200" dirty="0" smtClean="0"/>
              <a:t>Формирование заявки ребенком (родителем) самостоятельно </a:t>
            </a:r>
            <a:r>
              <a:rPr lang="en-US" sz="1200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5379" y="1222611"/>
            <a:ext cx="275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Вы предпочитаете обратиться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 </a:t>
            </a:r>
            <a:r>
              <a:rPr lang="ru-RU" sz="1200" dirty="0"/>
              <a:t>сертификатом </a:t>
            </a:r>
            <a:r>
              <a:rPr lang="ru-RU" sz="1200" dirty="0" smtClean="0"/>
              <a:t>лично </a:t>
            </a:r>
            <a:br>
              <a:rPr lang="ru-RU" sz="1200" dirty="0" smtClean="0"/>
            </a:br>
            <a:r>
              <a:rPr lang="ru-RU" sz="1200" dirty="0" smtClean="0"/>
              <a:t>в организацию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754" r="10534" b="23975"/>
          <a:stretch/>
        </p:blipFill>
        <p:spPr>
          <a:xfrm>
            <a:off x="5757373" y="2087740"/>
            <a:ext cx="3073761" cy="20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/>
        </p:blipFill>
        <p:spPr>
          <a:xfrm>
            <a:off x="2986725" y="2085510"/>
            <a:ext cx="2456914" cy="204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327360" y="4323471"/>
            <a:ext cx="16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1. </a:t>
            </a:r>
          </a:p>
          <a:p>
            <a:pPr algn="ctr"/>
            <a:r>
              <a:rPr lang="ru-RU" sz="1200" dirty="0" smtClean="0"/>
              <a:t>Нажать кнопку «Получить сертификат»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4314" y="4330744"/>
            <a:ext cx="139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2. </a:t>
            </a:r>
            <a:r>
              <a:rPr lang="ru-RU" sz="1200" dirty="0" smtClean="0"/>
              <a:t>Подтверждение </a:t>
            </a:r>
            <a:r>
              <a:rPr lang="ru-RU" sz="1200" dirty="0" err="1" smtClean="0"/>
              <a:t>эл.почты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8506" y="4331859"/>
            <a:ext cx="132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3.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Создание заявки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816909" y="4320842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4. </a:t>
            </a:r>
          </a:p>
          <a:p>
            <a:pPr algn="ctr"/>
            <a:r>
              <a:rPr lang="ru-RU" sz="1200" dirty="0" smtClean="0"/>
              <a:t>Подписание заявления,</a:t>
            </a:r>
            <a:endParaRPr lang="ru-RU" sz="1200" dirty="0"/>
          </a:p>
          <a:p>
            <a:pPr algn="ctr"/>
            <a:r>
              <a:rPr lang="ru-RU" sz="1200" dirty="0" smtClean="0"/>
              <a:t>предоставление в организацию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5632" y="4304512"/>
            <a:ext cx="1216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5. </a:t>
            </a:r>
          </a:p>
          <a:p>
            <a:pPr algn="ctr"/>
            <a:r>
              <a:rPr lang="ru-RU" sz="1200" dirty="0" smtClean="0"/>
              <a:t>Получение сертификата на </a:t>
            </a:r>
            <a:r>
              <a:rPr lang="ru-RU" sz="1200" dirty="0" err="1" smtClean="0"/>
              <a:t>эл.почту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8" y="4263521"/>
            <a:ext cx="358985" cy="4218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3" y="4241487"/>
            <a:ext cx="358985" cy="4218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7" y="4263521"/>
            <a:ext cx="358985" cy="4218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8" y="4241487"/>
            <a:ext cx="358985" cy="4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2" y="630090"/>
            <a:ext cx="3872401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</a:t>
            </a:r>
            <a:r>
              <a:rPr lang="ru-RU" sz="1800" b="1" dirty="0">
                <a:solidFill>
                  <a:schemeClr val="tx1"/>
                </a:solidFill>
              </a:rPr>
              <a:t>бесплатные </a:t>
            </a:r>
            <a:r>
              <a:rPr lang="ru-RU" sz="1800" b="1" dirty="0" smtClean="0">
                <a:solidFill>
                  <a:schemeClr val="tx1"/>
                </a:solidFill>
              </a:rPr>
              <a:t>программы</a:t>
            </a:r>
            <a:r>
              <a:rPr lang="ru-RU" sz="1600" b="1" dirty="0" smtClean="0">
                <a:solidFill>
                  <a:schemeClr val="tx1"/>
                </a:solidFill>
              </a:rPr>
              <a:t>  - </a:t>
            </a:r>
            <a:r>
              <a:rPr lang="ru-RU" sz="2000" b="1" u="sng" dirty="0" smtClean="0">
                <a:solidFill>
                  <a:schemeClr val="tx1"/>
                </a:solidFill>
              </a:rPr>
              <a:t>после 15 августа 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7418342" y="13220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;p22"/>
          <p:cNvSpPr txBox="1">
            <a:spLocks/>
          </p:cNvSpPr>
          <p:nvPr/>
        </p:nvSpPr>
        <p:spPr>
          <a:xfrm>
            <a:off x="2961344" y="1609964"/>
            <a:ext cx="5178131" cy="12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dirty="0" smtClean="0">
                <a:solidFill>
                  <a:schemeClr val="tx1"/>
                </a:solidFill>
              </a:rPr>
              <a:t>Реестры программ, которые можно выбрать </a:t>
            </a:r>
            <a:r>
              <a:rPr lang="ru-RU" b="1" dirty="0" smtClean="0">
                <a:solidFill>
                  <a:schemeClr val="tx1"/>
                </a:solidFill>
              </a:rPr>
              <a:t>бесплатно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предпрофессиональных 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</a:t>
            </a:r>
            <a:r>
              <a:rPr lang="ru-RU" sz="1200" b="1" dirty="0">
                <a:solidFill>
                  <a:schemeClr val="tx1"/>
                </a:solidFill>
              </a:rPr>
              <a:t>значимых </a:t>
            </a:r>
            <a:r>
              <a:rPr lang="ru-RU" sz="1200" b="1" dirty="0" smtClean="0">
                <a:solidFill>
                  <a:schemeClr val="tx1"/>
                </a:solidFill>
              </a:rPr>
              <a:t>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</a:t>
            </a:r>
            <a:r>
              <a:rPr lang="ru-RU" sz="1200" b="1" dirty="0">
                <a:solidFill>
                  <a:schemeClr val="tx1"/>
                </a:solidFill>
              </a:rPr>
              <a:t>общеразвивающих программ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 smtClean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0;p22"/>
          <p:cNvSpPr txBox="1">
            <a:spLocks/>
          </p:cNvSpPr>
          <p:nvPr/>
        </p:nvSpPr>
        <p:spPr>
          <a:xfrm>
            <a:off x="2734694" y="4482064"/>
            <a:ext cx="6096440" cy="66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lv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tx1"/>
                </a:solidFill>
              </a:rPr>
              <a:t>Что необходимо сделать, чтобы заявиться на программу: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написать </a:t>
            </a:r>
            <a:r>
              <a:rPr lang="ru-RU" sz="1200" dirty="0">
                <a:solidFill>
                  <a:schemeClr val="tx1"/>
                </a:solidFill>
              </a:rPr>
              <a:t>заявление в учреждении ДО или через личный кабинет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783" t="10439" r="10571" b="5462"/>
          <a:stretch/>
        </p:blipFill>
        <p:spPr>
          <a:xfrm>
            <a:off x="3752057" y="2945522"/>
            <a:ext cx="2516540" cy="14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287363" y="187698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989838" y="411182"/>
            <a:ext cx="439498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платную </a:t>
            </a:r>
            <a:r>
              <a:rPr lang="ru-RU" sz="1800" b="1" dirty="0">
                <a:solidFill>
                  <a:schemeClr val="tx1"/>
                </a:solidFill>
              </a:rPr>
              <a:t>программу для оплаты </a:t>
            </a:r>
            <a:r>
              <a:rPr lang="ru-RU" sz="1800" b="1" dirty="0" smtClean="0">
                <a:solidFill>
                  <a:schemeClr val="tx1"/>
                </a:solidFill>
              </a:rPr>
              <a:t>сертификатом – </a:t>
            </a:r>
            <a:r>
              <a:rPr lang="ru-RU" sz="1800" b="1" u="sng" dirty="0" smtClean="0">
                <a:solidFill>
                  <a:schemeClr val="tx1"/>
                </a:solidFill>
              </a:rPr>
              <a:t>после 15 августа,</a:t>
            </a:r>
            <a:r>
              <a:rPr lang="ru-RU" sz="1800" b="1" dirty="0" smtClean="0">
                <a:solidFill>
                  <a:schemeClr val="tx1"/>
                </a:solidFill>
              </a:rPr>
              <a:t> в порядке очередности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50;p22"/>
          <p:cNvSpPr txBox="1">
            <a:spLocks/>
          </p:cNvSpPr>
          <p:nvPr/>
        </p:nvSpPr>
        <p:spPr>
          <a:xfrm>
            <a:off x="2619458" y="1536896"/>
            <a:ext cx="6096440" cy="110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Возможен </a:t>
            </a:r>
            <a:r>
              <a:rPr lang="ru-RU" sz="1200" dirty="0">
                <a:solidFill>
                  <a:schemeClr val="tx1"/>
                </a:solidFill>
              </a:rPr>
              <a:t>выбор </a:t>
            </a:r>
            <a:r>
              <a:rPr lang="ru-RU" sz="1200" b="1" dirty="0" smtClean="0">
                <a:solidFill>
                  <a:schemeClr val="tx1"/>
                </a:solidFill>
              </a:rPr>
              <a:t>программ </a:t>
            </a:r>
            <a:r>
              <a:rPr lang="ru-RU" sz="1200" dirty="0">
                <a:solidFill>
                  <a:schemeClr val="tx1"/>
                </a:solidFill>
              </a:rPr>
              <a:t>из реестра сертифицированных программ</a:t>
            </a:r>
          </a:p>
          <a:p>
            <a:pPr marL="139700" lvl="0" indent="0">
              <a:spcBef>
                <a:spcPts val="0"/>
              </a:spcBef>
              <a:buNone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Что </a:t>
            </a:r>
            <a:r>
              <a:rPr lang="ru-RU" sz="1200" b="1" dirty="0">
                <a:solidFill>
                  <a:schemeClr val="tx1"/>
                </a:solidFill>
              </a:rPr>
              <a:t>необходимо сделать, чтобы заявиться на программу: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написать </a:t>
            </a:r>
            <a:r>
              <a:rPr lang="ru-RU" sz="1200" dirty="0">
                <a:solidFill>
                  <a:schemeClr val="tx1"/>
                </a:solidFill>
              </a:rPr>
              <a:t>заявление в учреждении ДО или через личный кабинет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4551" b="3620"/>
          <a:stretch/>
        </p:blipFill>
        <p:spPr>
          <a:xfrm>
            <a:off x="2892383" y="2698714"/>
            <a:ext cx="3263718" cy="185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6826246" y="2627480"/>
            <a:ext cx="1495116" cy="23211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6969771" y="2546859"/>
            <a:ext cx="1495116" cy="23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287363" y="187698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4041507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платную </a:t>
            </a:r>
            <a:r>
              <a:rPr lang="ru-RU" sz="1800" b="1" dirty="0">
                <a:solidFill>
                  <a:schemeClr val="tx1"/>
                </a:solidFill>
              </a:rPr>
              <a:t>программу для оплаты сертификатом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50;p22"/>
          <p:cNvSpPr txBox="1">
            <a:spLocks/>
          </p:cNvSpPr>
          <p:nvPr/>
        </p:nvSpPr>
        <p:spPr>
          <a:xfrm>
            <a:off x="2619458" y="1453830"/>
            <a:ext cx="6096440" cy="3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Как </a:t>
            </a:r>
            <a:r>
              <a:rPr lang="ru-RU" sz="1200" b="1" dirty="0">
                <a:solidFill>
                  <a:schemeClr val="tx1"/>
                </a:solidFill>
              </a:rPr>
              <a:t>будет проходить списание средств с сертификата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5" name="Google Shape;369;p34"/>
          <p:cNvSpPr/>
          <p:nvPr/>
        </p:nvSpPr>
        <p:spPr>
          <a:xfrm>
            <a:off x="5217225" y="1889108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0;p34"/>
          <p:cNvSpPr/>
          <p:nvPr/>
        </p:nvSpPr>
        <p:spPr>
          <a:xfrm>
            <a:off x="7097262" y="1889108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3337187" y="1889108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6;p34"/>
          <p:cNvSpPr txBox="1">
            <a:spLocks/>
          </p:cNvSpPr>
          <p:nvPr/>
        </p:nvSpPr>
        <p:spPr>
          <a:xfrm>
            <a:off x="2619458" y="2330439"/>
            <a:ext cx="221694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итогам </a:t>
            </a:r>
            <a:r>
              <a:rPr lang="ru-RU" sz="1100" b="1" dirty="0">
                <a:solidFill>
                  <a:schemeClr val="tx1"/>
                </a:solidFill>
              </a:rPr>
              <a:t>каждого месяца </a:t>
            </a:r>
            <a:r>
              <a:rPr lang="ru-RU" sz="1100" b="1" dirty="0" smtClean="0">
                <a:solidFill>
                  <a:schemeClr val="tx1"/>
                </a:solidFill>
              </a:rPr>
              <a:t/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факту пребывания ребенка зачисленным на программу – </a:t>
            </a:r>
            <a:r>
              <a:rPr lang="ru-RU" sz="1100" b="1" dirty="0">
                <a:solidFill>
                  <a:schemeClr val="tx1"/>
                </a:solidFill>
              </a:rPr>
              <a:t>списание суммы средств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с </a:t>
            </a:r>
            <a:r>
              <a:rPr lang="ru-RU" sz="1100" dirty="0">
                <a:solidFill>
                  <a:schemeClr val="tx1"/>
                </a:solidFill>
              </a:rPr>
              <a:t>сертификата в соответствии со стоимостью программы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Google Shape;376;p34"/>
          <p:cNvSpPr txBox="1">
            <a:spLocks/>
          </p:cNvSpPr>
          <p:nvPr/>
        </p:nvSpPr>
        <p:spPr>
          <a:xfrm>
            <a:off x="4913137" y="2320988"/>
            <a:ext cx="1903704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При </a:t>
            </a:r>
            <a:r>
              <a:rPr lang="ru-RU" sz="1100" dirty="0">
                <a:solidFill>
                  <a:schemeClr val="tx1"/>
                </a:solidFill>
              </a:rPr>
              <a:t>отсутствии без уважительной причины  </a:t>
            </a:r>
            <a:r>
              <a:rPr lang="ru-RU" sz="1100" b="1" dirty="0">
                <a:solidFill>
                  <a:schemeClr val="tx1"/>
                </a:solidFill>
              </a:rPr>
              <a:t>списание происходит как по факту </a:t>
            </a:r>
            <a:r>
              <a:rPr lang="ru-RU" sz="1100" b="1" dirty="0" smtClean="0">
                <a:solidFill>
                  <a:schemeClr val="tx1"/>
                </a:solidFill>
              </a:rPr>
              <a:t>посещения</a:t>
            </a:r>
          </a:p>
        </p:txBody>
      </p:sp>
      <p:sp>
        <p:nvSpPr>
          <p:cNvPr id="52" name="Google Shape;376;p34"/>
          <p:cNvSpPr txBox="1">
            <a:spLocks/>
          </p:cNvSpPr>
          <p:nvPr/>
        </p:nvSpPr>
        <p:spPr>
          <a:xfrm>
            <a:off x="6843672" y="2328844"/>
            <a:ext cx="2047998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Прекращение </a:t>
            </a:r>
            <a:r>
              <a:rPr lang="ru-RU" sz="1100" dirty="0">
                <a:solidFill>
                  <a:schemeClr val="tx1"/>
                </a:solidFill>
              </a:rPr>
              <a:t>списания средств только </a:t>
            </a:r>
            <a:r>
              <a:rPr lang="ru-RU" sz="1100" b="1" dirty="0">
                <a:solidFill>
                  <a:schemeClr val="tx1"/>
                </a:solidFill>
              </a:rPr>
              <a:t>после заявления об отчислении с программы</a:t>
            </a:r>
            <a:r>
              <a:rPr lang="ru-RU" sz="1100" dirty="0">
                <a:solidFill>
                  <a:schemeClr val="tx1"/>
                </a:solidFill>
              </a:rPr>
              <a:t>!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53" name="Google Shape;671;p43"/>
          <p:cNvGrpSpPr/>
          <p:nvPr/>
        </p:nvGrpSpPr>
        <p:grpSpPr>
          <a:xfrm>
            <a:off x="3212091" y="2142690"/>
            <a:ext cx="377700" cy="253852"/>
            <a:chOff x="1244800" y="3717225"/>
            <a:chExt cx="449375" cy="302025"/>
          </a:xfrm>
        </p:grpSpPr>
        <p:sp>
          <p:nvSpPr>
            <p:cNvPr id="54" name="Google Shape;672;p4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3;p4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4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43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4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4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730;p43"/>
          <p:cNvSpPr/>
          <p:nvPr/>
        </p:nvSpPr>
        <p:spPr>
          <a:xfrm>
            <a:off x="5142845" y="211911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29;p43"/>
          <p:cNvSpPr/>
          <p:nvPr/>
        </p:nvSpPr>
        <p:spPr>
          <a:xfrm>
            <a:off x="7023029" y="208637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832" y="3993338"/>
            <a:ext cx="1195987" cy="118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063" y1="47795" x2="51063" y2="4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6" y="3689936"/>
            <a:ext cx="1698898" cy="1179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7" y="4106892"/>
            <a:ext cx="548550" cy="6445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>
            <a:grayscl/>
          </a:blip>
          <a:srcRect l="54773" r="6235"/>
          <a:stretch/>
        </p:blipFill>
        <p:spPr>
          <a:xfrm rot="343552">
            <a:off x="4367630" y="4028974"/>
            <a:ext cx="656243" cy="9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23" y="4106892"/>
            <a:ext cx="548550" cy="64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2843" y1="96243" x2="32843" y2="96243"/>
                        <a14:foregroundMark x1="38725" y1="97496" x2="44608" y2="9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9" y="3964410"/>
            <a:ext cx="979505" cy="89467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3" y="4089480"/>
            <a:ext cx="548550" cy="6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50" name="Google Shape;250;p28"/>
          <p:cNvGrpSpPr/>
          <p:nvPr/>
        </p:nvGrpSpPr>
        <p:grpSpPr>
          <a:xfrm>
            <a:off x="3534711" y="443475"/>
            <a:ext cx="4877494" cy="4256550"/>
            <a:chOff x="3543045" y="537300"/>
            <a:chExt cx="4392899" cy="4256550"/>
          </a:xfrm>
        </p:grpSpPr>
        <p:sp>
          <p:nvSpPr>
            <p:cNvPr id="251" name="Google Shape;251;p28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 smtClean="0"/>
                <a:t>Увеличение </a:t>
              </a:r>
              <a:r>
                <a:rPr lang="ru-RU" dirty="0"/>
                <a:t>спектра и количества </a:t>
              </a:r>
              <a:r>
                <a:rPr lang="ru-RU" sz="1050" dirty="0"/>
                <a:t>сертифицированных</a:t>
              </a:r>
              <a:r>
                <a:rPr lang="ru-RU" dirty="0"/>
                <a:t> программ</a:t>
              </a: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973828" y="570351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Включение в систему детей, проживающих </a:t>
              </a:r>
              <a:r>
                <a:rPr lang="ru-RU" dirty="0" smtClean="0"/>
                <a:t>в КГО</a:t>
              </a:r>
              <a:endParaRPr lang="ru-RU" dirty="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543045" y="2887050"/>
              <a:ext cx="1982356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Повышение качества программ </a:t>
              </a:r>
              <a:r>
                <a:rPr lang="ru-RU" sz="1200" dirty="0"/>
                <a:t>дополнительного</a:t>
              </a:r>
              <a:r>
                <a:rPr lang="ru-RU" dirty="0"/>
                <a:t> образования </a:t>
              </a: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973828" y="2876033"/>
              <a:ext cx="1962116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300" dirty="0" smtClean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Реализация права родителей выбирать,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где и по какой программе обучаться ребенку</a:t>
              </a:r>
              <a:endParaRPr sz="1300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55" name="Google Shape;255;p28"/>
          <p:cNvSpPr/>
          <p:nvPr/>
        </p:nvSpPr>
        <p:spPr>
          <a:xfrm>
            <a:off x="5115971" y="1770557"/>
            <a:ext cx="1809879" cy="178817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5254846" y="1861736"/>
            <a:ext cx="1571466" cy="1552623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8"/>
          <p:cNvGrpSpPr/>
          <p:nvPr/>
        </p:nvGrpSpPr>
        <p:grpSpPr>
          <a:xfrm>
            <a:off x="7237056" y="2886093"/>
            <a:ext cx="215966" cy="342399"/>
            <a:chOff x="6718575" y="2318625"/>
            <a:chExt cx="256950" cy="407375"/>
          </a:xfrm>
        </p:grpSpPr>
        <p:sp>
          <p:nvSpPr>
            <p:cNvPr id="295" name="Google Shape;295;p2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310446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/>
              <a:t>Перспективы</a:t>
            </a:r>
            <a:br>
              <a:rPr lang="ru-RU" b="1" dirty="0" smtClean="0"/>
            </a:br>
            <a:r>
              <a:rPr lang="ru-RU" b="1" dirty="0" smtClean="0"/>
              <a:t>развития</a:t>
            </a:r>
            <a:endParaRPr lang="ru-RU" dirty="0"/>
          </a:p>
        </p:txBody>
      </p:sp>
      <p:grpSp>
        <p:nvGrpSpPr>
          <p:cNvPr id="59" name="Google Shape;640;p43"/>
          <p:cNvGrpSpPr/>
          <p:nvPr/>
        </p:nvGrpSpPr>
        <p:grpSpPr>
          <a:xfrm>
            <a:off x="4427993" y="2987279"/>
            <a:ext cx="345971" cy="325505"/>
            <a:chOff x="5972700" y="2330200"/>
            <a:chExt cx="411625" cy="387275"/>
          </a:xfrm>
        </p:grpSpPr>
        <p:sp>
          <p:nvSpPr>
            <p:cNvPr id="60" name="Google Shape;641;p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2;p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33;p43"/>
          <p:cNvGrpSpPr/>
          <p:nvPr/>
        </p:nvGrpSpPr>
        <p:grpSpPr>
          <a:xfrm>
            <a:off x="6999970" y="729890"/>
            <a:ext cx="140237" cy="318339"/>
            <a:chOff x="4747025" y="2332025"/>
            <a:chExt cx="166850" cy="378750"/>
          </a:xfrm>
        </p:grpSpPr>
        <p:sp>
          <p:nvSpPr>
            <p:cNvPr id="63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36;p43"/>
          <p:cNvGrpSpPr/>
          <p:nvPr/>
        </p:nvGrpSpPr>
        <p:grpSpPr>
          <a:xfrm>
            <a:off x="7185259" y="630585"/>
            <a:ext cx="145343" cy="422729"/>
            <a:chOff x="4071800" y="2269925"/>
            <a:chExt cx="172925" cy="502950"/>
          </a:xfrm>
        </p:grpSpPr>
        <p:sp>
          <p:nvSpPr>
            <p:cNvPr id="66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633;p43"/>
          <p:cNvGrpSpPr/>
          <p:nvPr/>
        </p:nvGrpSpPr>
        <p:grpSpPr>
          <a:xfrm>
            <a:off x="7378114" y="740873"/>
            <a:ext cx="140237" cy="318339"/>
            <a:chOff x="4747025" y="2332025"/>
            <a:chExt cx="166850" cy="378750"/>
          </a:xfrm>
        </p:grpSpPr>
        <p:sp>
          <p:nvSpPr>
            <p:cNvPr id="77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526;p43"/>
          <p:cNvGrpSpPr/>
          <p:nvPr/>
        </p:nvGrpSpPr>
        <p:grpSpPr>
          <a:xfrm>
            <a:off x="4508788" y="617819"/>
            <a:ext cx="336767" cy="383835"/>
            <a:chOff x="4630125" y="278900"/>
            <a:chExt cx="400675" cy="456675"/>
          </a:xfrm>
        </p:grpSpPr>
        <p:sp>
          <p:nvSpPr>
            <p:cNvPr id="80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05" r="74573" b="23680"/>
          <a:stretch/>
        </p:blipFill>
        <p:spPr>
          <a:xfrm>
            <a:off x="5575398" y="2113858"/>
            <a:ext cx="913427" cy="1002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7" b="98487" l="4144" r="97117">
                        <a14:foregroundMark x1="29099" y1="25860" x2="11802" y2="58047"/>
                        <a14:foregroundMark x1="20721" y1="37001" x2="11171" y2="52270"/>
                        <a14:foregroundMark x1="20090" y1="35763" x2="17297" y2="38102"/>
                        <a14:foregroundMark x1="10450" y1="51032" x2="7658" y2="60660"/>
                        <a14:foregroundMark x1="7207" y1="67538" x2="8919" y2="77166"/>
                        <a14:foregroundMark x1="18288" y1="85007" x2="19550" y2="82531"/>
                        <a14:foregroundMark x1="21622" y1="83081" x2="33423" y2="83494"/>
                        <a14:foregroundMark x1="25405" y1="73865" x2="25135" y2="49656"/>
                        <a14:foregroundMark x1="31081" y1="74966" x2="28649" y2="57772"/>
                        <a14:foregroundMark x1="58018" y1="82669" x2="57838" y2="72352"/>
                        <a14:foregroundMark x1="29910" y1="56396" x2="32342" y2="72765"/>
                        <a14:foregroundMark x1="80721" y1="70839" x2="80450" y2="81568"/>
                        <a14:foregroundMark x1="79189" y1="84869" x2="82523" y2="84594"/>
                        <a14:foregroundMark x1="83243" y1="84869" x2="82973" y2="82531"/>
                        <a14:foregroundMark x1="85766" y1="70702" x2="92613" y2="77717"/>
                        <a14:foregroundMark x1="91081" y1="74553" x2="89009" y2="72627"/>
                        <a14:foregroundMark x1="86306" y1="70014" x2="91351" y2="73453"/>
                        <a14:backgroundMark x1="36847" y1="62724" x2="36847" y2="62724"/>
                        <a14:backgroundMark x1="33874" y1="78129" x2="34685" y2="6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1" y="3657886"/>
            <a:ext cx="2419655" cy="15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62;p23"/>
          <p:cNvSpPr txBox="1">
            <a:spLocks/>
          </p:cNvSpPr>
          <p:nvPr/>
        </p:nvSpPr>
        <p:spPr>
          <a:xfrm>
            <a:off x="3200324" y="2032022"/>
            <a:ext cx="3014683" cy="110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FFFFF"/>
                </a:solidFill>
              </a:rPr>
              <a:t>       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2321445" y="1124748"/>
            <a:ext cx="4697541" cy="1306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Следите за информацией!</a:t>
            </a:r>
            <a:endParaRPr sz="4400" b="1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" fmla="*/ 0 w 189680"/>
              <a:gd name="connsiteY0" fmla="*/ 14025 h 42935"/>
              <a:gd name="connsiteX1" fmla="*/ 21126 w 189680"/>
              <a:gd name="connsiteY1" fmla="*/ 4353 h 42935"/>
              <a:gd name="connsiteX2" fmla="*/ 65669 w 189680"/>
              <a:gd name="connsiteY2" fmla="*/ 3335 h 42935"/>
              <a:gd name="connsiteX3" fmla="*/ 81450 w 189680"/>
              <a:gd name="connsiteY3" fmla="*/ 14789 h 42935"/>
              <a:gd name="connsiteX4" fmla="*/ 81704 w 189680"/>
              <a:gd name="connsiteY4" fmla="*/ 33624 h 42935"/>
              <a:gd name="connsiteX5" fmla="*/ 56251 w 189680"/>
              <a:gd name="connsiteY5" fmla="*/ 42023 h 42935"/>
              <a:gd name="connsiteX6" fmla="*/ 48107 w 189680"/>
              <a:gd name="connsiteY6" fmla="*/ 21406 h 42935"/>
              <a:gd name="connsiteX7" fmla="*/ 57270 w 189680"/>
              <a:gd name="connsiteY7" fmla="*/ 10207 h 42935"/>
              <a:gd name="connsiteX8" fmla="*/ 155264 w 189680"/>
              <a:gd name="connsiteY8" fmla="*/ 38715 h 42935"/>
              <a:gd name="connsiteX9" fmla="*/ 174304 w 189680"/>
              <a:gd name="connsiteY9" fmla="*/ 34833 h 42935"/>
              <a:gd name="connsiteX10" fmla="*/ 189680 w 189680"/>
              <a:gd name="connsiteY10" fmla="*/ 31772 h 42935"/>
              <a:gd name="connsiteX0" fmla="*/ 0 w 189680"/>
              <a:gd name="connsiteY0" fmla="*/ 14025 h 54689"/>
              <a:gd name="connsiteX1" fmla="*/ 21126 w 189680"/>
              <a:gd name="connsiteY1" fmla="*/ 4353 h 54689"/>
              <a:gd name="connsiteX2" fmla="*/ 65669 w 189680"/>
              <a:gd name="connsiteY2" fmla="*/ 3335 h 54689"/>
              <a:gd name="connsiteX3" fmla="*/ 81450 w 189680"/>
              <a:gd name="connsiteY3" fmla="*/ 14789 h 54689"/>
              <a:gd name="connsiteX4" fmla="*/ 81704 w 189680"/>
              <a:gd name="connsiteY4" fmla="*/ 33624 h 54689"/>
              <a:gd name="connsiteX5" fmla="*/ 56251 w 189680"/>
              <a:gd name="connsiteY5" fmla="*/ 42023 h 54689"/>
              <a:gd name="connsiteX6" fmla="*/ 48107 w 189680"/>
              <a:gd name="connsiteY6" fmla="*/ 21406 h 54689"/>
              <a:gd name="connsiteX7" fmla="*/ 57270 w 189680"/>
              <a:gd name="connsiteY7" fmla="*/ 10207 h 54689"/>
              <a:gd name="connsiteX8" fmla="*/ 155264 w 189680"/>
              <a:gd name="connsiteY8" fmla="*/ 38715 h 54689"/>
              <a:gd name="connsiteX9" fmla="*/ 166038 w 189680"/>
              <a:gd name="connsiteY9" fmla="*/ 53494 h 54689"/>
              <a:gd name="connsiteX10" fmla="*/ 189680 w 189680"/>
              <a:gd name="connsiteY10" fmla="*/ 31772 h 54689"/>
              <a:gd name="connsiteX0" fmla="*/ 0 w 187614"/>
              <a:gd name="connsiteY0" fmla="*/ 14025 h 54689"/>
              <a:gd name="connsiteX1" fmla="*/ 21126 w 187614"/>
              <a:gd name="connsiteY1" fmla="*/ 4353 h 54689"/>
              <a:gd name="connsiteX2" fmla="*/ 65669 w 187614"/>
              <a:gd name="connsiteY2" fmla="*/ 3335 h 54689"/>
              <a:gd name="connsiteX3" fmla="*/ 81450 w 187614"/>
              <a:gd name="connsiteY3" fmla="*/ 14789 h 54689"/>
              <a:gd name="connsiteX4" fmla="*/ 81704 w 187614"/>
              <a:gd name="connsiteY4" fmla="*/ 33624 h 54689"/>
              <a:gd name="connsiteX5" fmla="*/ 56251 w 187614"/>
              <a:gd name="connsiteY5" fmla="*/ 42023 h 54689"/>
              <a:gd name="connsiteX6" fmla="*/ 48107 w 187614"/>
              <a:gd name="connsiteY6" fmla="*/ 21406 h 54689"/>
              <a:gd name="connsiteX7" fmla="*/ 57270 w 187614"/>
              <a:gd name="connsiteY7" fmla="*/ 10207 h 54689"/>
              <a:gd name="connsiteX8" fmla="*/ 155264 w 187614"/>
              <a:gd name="connsiteY8" fmla="*/ 38715 h 54689"/>
              <a:gd name="connsiteX9" fmla="*/ 166038 w 187614"/>
              <a:gd name="connsiteY9" fmla="*/ 53494 h 54689"/>
              <a:gd name="connsiteX10" fmla="*/ 187614 w 187614"/>
              <a:gd name="connsiteY10" fmla="*/ 46591 h 54689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66646"/>
              <a:gd name="connsiteY0" fmla="*/ 14025 h 45516"/>
              <a:gd name="connsiteX1" fmla="*/ 21126 w 166646"/>
              <a:gd name="connsiteY1" fmla="*/ 4353 h 45516"/>
              <a:gd name="connsiteX2" fmla="*/ 65669 w 166646"/>
              <a:gd name="connsiteY2" fmla="*/ 3335 h 45516"/>
              <a:gd name="connsiteX3" fmla="*/ 81450 w 166646"/>
              <a:gd name="connsiteY3" fmla="*/ 14789 h 45516"/>
              <a:gd name="connsiteX4" fmla="*/ 81704 w 166646"/>
              <a:gd name="connsiteY4" fmla="*/ 33624 h 45516"/>
              <a:gd name="connsiteX5" fmla="*/ 56251 w 166646"/>
              <a:gd name="connsiteY5" fmla="*/ 42023 h 45516"/>
              <a:gd name="connsiteX6" fmla="*/ 48107 w 166646"/>
              <a:gd name="connsiteY6" fmla="*/ 21406 h 45516"/>
              <a:gd name="connsiteX7" fmla="*/ 57270 w 166646"/>
              <a:gd name="connsiteY7" fmla="*/ 10207 h 45516"/>
              <a:gd name="connsiteX8" fmla="*/ 155264 w 166646"/>
              <a:gd name="connsiteY8" fmla="*/ 38715 h 45516"/>
              <a:gd name="connsiteX9" fmla="*/ 154634 w 166646"/>
              <a:gd name="connsiteY9" fmla="*/ 39197 h 45516"/>
              <a:gd name="connsiteX10" fmla="*/ 166631 w 166646"/>
              <a:gd name="connsiteY10" fmla="*/ 40533 h 45516"/>
              <a:gd name="connsiteX0" fmla="*/ 0 w 166631"/>
              <a:gd name="connsiteY0" fmla="*/ 14025 h 42935"/>
              <a:gd name="connsiteX1" fmla="*/ 21126 w 166631"/>
              <a:gd name="connsiteY1" fmla="*/ 4353 h 42935"/>
              <a:gd name="connsiteX2" fmla="*/ 65669 w 166631"/>
              <a:gd name="connsiteY2" fmla="*/ 3335 h 42935"/>
              <a:gd name="connsiteX3" fmla="*/ 81450 w 166631"/>
              <a:gd name="connsiteY3" fmla="*/ 14789 h 42935"/>
              <a:gd name="connsiteX4" fmla="*/ 81704 w 166631"/>
              <a:gd name="connsiteY4" fmla="*/ 33624 h 42935"/>
              <a:gd name="connsiteX5" fmla="*/ 56251 w 166631"/>
              <a:gd name="connsiteY5" fmla="*/ 42023 h 42935"/>
              <a:gd name="connsiteX6" fmla="*/ 48107 w 166631"/>
              <a:gd name="connsiteY6" fmla="*/ 21406 h 42935"/>
              <a:gd name="connsiteX7" fmla="*/ 57270 w 166631"/>
              <a:gd name="connsiteY7" fmla="*/ 10207 h 42935"/>
              <a:gd name="connsiteX8" fmla="*/ 155264 w 166631"/>
              <a:gd name="connsiteY8" fmla="*/ 38715 h 42935"/>
              <a:gd name="connsiteX9" fmla="*/ 154634 w 166631"/>
              <a:gd name="connsiteY9" fmla="*/ 39197 h 42935"/>
              <a:gd name="connsiteX10" fmla="*/ 166631 w 166631"/>
              <a:gd name="connsiteY10" fmla="*/ 40533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60245 w 160905"/>
              <a:gd name="connsiteY10" fmla="*/ 39564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56596 w 160905"/>
              <a:gd name="connsiteY10" fmla="*/ 39806 h 42935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81704 w 160905"/>
              <a:gd name="connsiteY4" fmla="*/ 3362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8804 w 160905"/>
              <a:gd name="connsiteY5" fmla="*/ 31594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2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360</Words>
  <Application>Microsoft Office PowerPoint</Application>
  <PresentationFormat>Экран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Nunito Sans</vt:lpstr>
      <vt:lpstr>Times New Roman</vt:lpstr>
      <vt:lpstr>Ulysses template</vt:lpstr>
      <vt:lpstr>Система персонифицированного финансирования дополнительного образования  </vt:lpstr>
      <vt:lpstr>Основная идея системы ПФДО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Перспективы развития</vt:lpstr>
      <vt:lpstr>Следите за информацией!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cp:lastModifiedBy>Пользователь</cp:lastModifiedBy>
  <cp:revision>50</cp:revision>
  <cp:lastPrinted>2019-05-14T10:47:32Z</cp:lastPrinted>
  <dcterms:modified xsi:type="dcterms:W3CDTF">2020-07-29T06:59:51Z</dcterms:modified>
</cp:coreProperties>
</file>